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Montserrat"/>
      <p:regular r:id="rId19"/>
      <p:bold r:id="rId20"/>
      <p:italic r:id="rId21"/>
      <p:boldItalic r:id="rId22"/>
    </p:embeddedFont>
    <p:embeddedFont>
      <p:font typeface="Montserrat Medium"/>
      <p:regular r:id="rId23"/>
      <p:bold r:id="rId24"/>
      <p:italic r:id="rId25"/>
      <p:boldItalic r:id="rId26"/>
    </p:embeddedFont>
    <p:embeddedFont>
      <p:font typeface="Montserrat ExtraLight"/>
      <p:regular r:id="rId27"/>
      <p:bold r:id="rId28"/>
      <p:italic r:id="rId29"/>
      <p:boldItalic r:id="rId30"/>
    </p:embeddedFont>
    <p:embeddedFont>
      <p:font typeface="Montserrat ExtraBold"/>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MontserratMedium-bold.fntdata"/><Relationship Id="rId23"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boldItalic.fntdata"/><Relationship Id="rId25" Type="http://schemas.openxmlformats.org/officeDocument/2006/relationships/font" Target="fonts/MontserratMedium-italic.fntdata"/><Relationship Id="rId28" Type="http://schemas.openxmlformats.org/officeDocument/2006/relationships/font" Target="fonts/MontserratExtraLight-bold.fntdata"/><Relationship Id="rId27" Type="http://schemas.openxmlformats.org/officeDocument/2006/relationships/font" Target="fonts/MontserratExtraLigh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ExtraLigh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Bold-bold.fntdata"/><Relationship Id="rId30" Type="http://schemas.openxmlformats.org/officeDocument/2006/relationships/font" Target="fonts/MontserratExtraLight-boldItalic.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MontserratExtraBold-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c87ac5b84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c87ac5b84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c87ac5b84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c87ac5b84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f9262ee2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f9262ee2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c87ac5b84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c87ac5b84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c87ac5b84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c87ac5b84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c87ac5b84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c87ac5b84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c87ac5b84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c87ac5b84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c87ac5b84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c87ac5b8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c87ac5b8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c87ac5b84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485975"/>
            <a:ext cx="4792200" cy="9801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lnSpc>
                <a:spcPct val="115000"/>
              </a:lnSpc>
              <a:spcBef>
                <a:spcPts val="2400"/>
              </a:spcBef>
              <a:spcAft>
                <a:spcPts val="600"/>
              </a:spcAft>
              <a:buNone/>
            </a:pPr>
            <a:r>
              <a:rPr lang="en" sz="4000">
                <a:latin typeface="Arial"/>
                <a:ea typeface="Arial"/>
                <a:cs typeface="Arial"/>
                <a:sym typeface="Arial"/>
              </a:rPr>
              <a:t>4GEEKS</a:t>
            </a:r>
            <a:endParaRPr/>
          </a:p>
        </p:txBody>
      </p:sp>
      <p:sp>
        <p:nvSpPr>
          <p:cNvPr id="159" name="Google Shape;159;p36"/>
          <p:cNvSpPr txBox="1"/>
          <p:nvPr>
            <p:ph idx="1" type="subTitle"/>
          </p:nvPr>
        </p:nvSpPr>
        <p:spPr>
          <a:xfrm>
            <a:off x="3397350" y="4295225"/>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Enrique Ortiz</a:t>
            </a:r>
            <a:endParaRPr/>
          </a:p>
        </p:txBody>
      </p:sp>
      <p:sp>
        <p:nvSpPr>
          <p:cNvPr id="160" name="Google Shape;160;p36"/>
          <p:cNvSpPr txBox="1"/>
          <p:nvPr>
            <p:ph type="ctrTitle"/>
          </p:nvPr>
        </p:nvSpPr>
        <p:spPr>
          <a:xfrm>
            <a:off x="2941650" y="1771800"/>
            <a:ext cx="3260700" cy="20874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l">
              <a:lnSpc>
                <a:spcPct val="115000"/>
              </a:lnSpc>
              <a:spcBef>
                <a:spcPts val="2400"/>
              </a:spcBef>
              <a:spcAft>
                <a:spcPts val="600"/>
              </a:spcAft>
              <a:buNone/>
            </a:pPr>
            <a:r>
              <a:rPr lang="en" sz="2300">
                <a:latin typeface="Arial"/>
                <a:ea typeface="Arial"/>
                <a:cs typeface="Arial"/>
                <a:sym typeface="Arial"/>
              </a:rPr>
              <a:t>INFORME FINAL DE AUDITORÍA DE CIBERSEGURIDAD Y RESPUESTA A INCIDENTES</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018550" y="16157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5"/>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300">
                <a:solidFill>
                  <a:schemeClr val="lt2"/>
                </a:solidFill>
                <a:latin typeface="Arial"/>
                <a:ea typeface="Arial"/>
                <a:cs typeface="Arial"/>
                <a:sym typeface="Arial"/>
              </a:rPr>
              <a:t>Plan NIST: El "Manual de Emergencias"</a:t>
            </a:r>
            <a:endParaRPr sz="1300">
              <a:solidFill>
                <a:schemeClr val="lt2"/>
              </a:solidFill>
              <a:latin typeface="Arial"/>
              <a:ea typeface="Arial"/>
              <a:cs typeface="Arial"/>
              <a:sym typeface="Arial"/>
            </a:endParaRPr>
          </a:p>
          <a:p>
            <a:pPr indent="0" lvl="0" marL="0" rtl="0" algn="l">
              <a:lnSpc>
                <a:spcPct val="115000"/>
              </a:lnSpc>
              <a:spcBef>
                <a:spcPts val="1200"/>
              </a:spcBef>
              <a:spcAft>
                <a:spcPts val="0"/>
              </a:spcAft>
              <a:buNone/>
            </a:pPr>
            <a:r>
              <a:rPr b="0" lang="en" sz="1100">
                <a:latin typeface="Arial"/>
                <a:ea typeface="Arial"/>
                <a:cs typeface="Arial"/>
                <a:sym typeface="Arial"/>
              </a:rPr>
              <a:t>El estándar </a:t>
            </a:r>
            <a:r>
              <a:rPr lang="en" sz="1100">
                <a:latin typeface="Arial"/>
                <a:ea typeface="Arial"/>
                <a:cs typeface="Arial"/>
                <a:sym typeface="Arial"/>
              </a:rPr>
              <a:t>NIST</a:t>
            </a:r>
            <a:r>
              <a:rPr b="0" lang="en" sz="1100">
                <a:latin typeface="Arial"/>
                <a:ea typeface="Arial"/>
                <a:cs typeface="Arial"/>
                <a:sym typeface="Arial"/>
              </a:rPr>
              <a:t> es como el protocolo que siguen los bomberos ante un incendio. Nosotros lo aplicamos a los ataques informáticos en tres pasos:</a:t>
            </a:r>
            <a:endParaRPr b="0" sz="11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lang="en" sz="1100">
                <a:latin typeface="Arial"/>
                <a:ea typeface="Arial"/>
                <a:cs typeface="Arial"/>
                <a:sym typeface="Arial"/>
              </a:rPr>
              <a:t>Detección (La Alarma):</a:t>
            </a:r>
            <a:r>
              <a:rPr b="0" lang="en" sz="1100">
                <a:latin typeface="Arial"/>
                <a:ea typeface="Arial"/>
                <a:cs typeface="Arial"/>
                <a:sym typeface="Arial"/>
              </a:rPr>
              <a:t> Usamos herramientas que vigilan el sistema las 24 horas y revisamos los "libros de visitas" (logs) para notar si alguien está forzando una cerradura.</a:t>
            </a:r>
            <a:endParaRPr b="0"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 sz="1100">
                <a:latin typeface="Arial"/>
                <a:ea typeface="Arial"/>
                <a:cs typeface="Arial"/>
                <a:sym typeface="Arial"/>
              </a:rPr>
              <a:t>Contención (Cortafuegos):</a:t>
            </a:r>
            <a:r>
              <a:rPr b="0" lang="en" sz="1100">
                <a:latin typeface="Arial"/>
                <a:ea typeface="Arial"/>
                <a:cs typeface="Arial"/>
                <a:sym typeface="Arial"/>
              </a:rPr>
              <a:t> Si detectamos un ataque, aislamos la parte afectada. Es como cerrar las puertas de una habitación en llamas para que el fuego no se extienda al resto del edificio.</a:t>
            </a:r>
            <a:endParaRPr b="0"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 sz="1100">
                <a:latin typeface="Arial"/>
                <a:ea typeface="Arial"/>
                <a:cs typeface="Arial"/>
                <a:sym typeface="Arial"/>
              </a:rPr>
              <a:t>Erradicación (Limpieza):</a:t>
            </a:r>
            <a:r>
              <a:rPr b="0" lang="en" sz="1100">
                <a:latin typeface="Arial"/>
                <a:ea typeface="Arial"/>
                <a:cs typeface="Arial"/>
                <a:sym typeface="Arial"/>
              </a:rPr>
              <a:t> Una vez controlado el ataque, borramos cualquier rastro o "trampa" que el atacante haya dejado en la configuración para asegurarse de que el sistema esté 100% limpio.</a:t>
            </a:r>
            <a:endParaRPr b="0" sz="1100">
              <a:latin typeface="Arial"/>
              <a:ea typeface="Arial"/>
              <a:cs typeface="Arial"/>
              <a:sym typeface="Arial"/>
            </a:endParaRPr>
          </a:p>
          <a:p>
            <a:pPr indent="0" lvl="0" marL="0" rtl="0" algn="ctr">
              <a:spcBef>
                <a:spcPts val="12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300">
                <a:solidFill>
                  <a:schemeClr val="lt2"/>
                </a:solidFill>
                <a:latin typeface="Arial"/>
                <a:ea typeface="Arial"/>
                <a:cs typeface="Arial"/>
                <a:sym typeface="Arial"/>
              </a:rPr>
              <a:t> SGSI - ISO 27001: El "Sello de Calidad"</a:t>
            </a:r>
            <a:endParaRPr sz="1300">
              <a:solidFill>
                <a:schemeClr val="lt2"/>
              </a:solidFill>
              <a:latin typeface="Arial"/>
              <a:ea typeface="Arial"/>
              <a:cs typeface="Arial"/>
              <a:sym typeface="Arial"/>
            </a:endParaRPr>
          </a:p>
          <a:p>
            <a:pPr indent="0" lvl="0" marL="0" rtl="0" algn="l">
              <a:lnSpc>
                <a:spcPct val="115000"/>
              </a:lnSpc>
              <a:spcBef>
                <a:spcPts val="1200"/>
              </a:spcBef>
              <a:spcAft>
                <a:spcPts val="0"/>
              </a:spcAft>
              <a:buNone/>
            </a:pPr>
            <a:r>
              <a:rPr b="0" lang="en" sz="1100">
                <a:latin typeface="Arial"/>
                <a:ea typeface="Arial"/>
                <a:cs typeface="Arial"/>
                <a:sym typeface="Arial"/>
              </a:rPr>
              <a:t>La </a:t>
            </a:r>
            <a:r>
              <a:rPr lang="en" sz="1100">
                <a:latin typeface="Arial"/>
                <a:ea typeface="Arial"/>
                <a:cs typeface="Arial"/>
                <a:sym typeface="Arial"/>
              </a:rPr>
              <a:t>ISO 27001</a:t>
            </a:r>
            <a:r>
              <a:rPr b="0" lang="en" sz="1100">
                <a:latin typeface="Arial"/>
                <a:ea typeface="Arial"/>
                <a:cs typeface="Arial"/>
                <a:sym typeface="Arial"/>
              </a:rPr>
              <a:t> es una norma internacional que certifica que una empresa cuida bien sus datos. Para este proyecto, nos enfocamos en dos reglas de oro:</a:t>
            </a:r>
            <a:endParaRPr b="0" sz="11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lang="en" sz="1100">
                <a:latin typeface="Arial"/>
                <a:ea typeface="Arial"/>
                <a:cs typeface="Arial"/>
                <a:sym typeface="Arial"/>
              </a:rPr>
              <a:t>Gestión de vulnerabilidades (Control A.8.8):</a:t>
            </a:r>
            <a:r>
              <a:rPr b="0" lang="en" sz="1100">
                <a:latin typeface="Arial"/>
                <a:ea typeface="Arial"/>
                <a:cs typeface="Arial"/>
                <a:sym typeface="Arial"/>
              </a:rPr>
              <a:t> Es el compromiso de revisar constantemente si nuestras "ventanas" (software) tienen grietas por donde alguien pueda entrar.</a:t>
            </a:r>
            <a:endParaRPr b="0"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Char char="●"/>
            </a:pPr>
            <a:r>
              <a:rPr lang="en" sz="1100">
                <a:latin typeface="Arial"/>
                <a:ea typeface="Arial"/>
                <a:cs typeface="Arial"/>
                <a:sym typeface="Arial"/>
              </a:rPr>
              <a:t>Registro de eventos (Control A.8.15):</a:t>
            </a:r>
            <a:r>
              <a:rPr b="0" lang="en" sz="1100">
                <a:latin typeface="Arial"/>
                <a:ea typeface="Arial"/>
                <a:cs typeface="Arial"/>
                <a:sym typeface="Arial"/>
              </a:rPr>
              <a:t> Es la obligación de anotar todo lo importante que pasa en el sistema. Si algo falla, tenemos una "caja negra" como la de los aviones para entender qué pasó.</a:t>
            </a:r>
            <a:endParaRPr b="0" sz="1100">
              <a:latin typeface="Arial"/>
              <a:ea typeface="Arial"/>
              <a:cs typeface="Arial"/>
              <a:sym typeface="Arial"/>
            </a:endParaRPr>
          </a:p>
          <a:p>
            <a:pPr indent="0" lvl="0" marL="0" rtl="0" algn="ctr">
              <a:spcBef>
                <a:spcPts val="12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7"/>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300">
                <a:solidFill>
                  <a:schemeClr val="lt2"/>
                </a:solidFill>
                <a:latin typeface="Arial"/>
                <a:ea typeface="Arial"/>
                <a:cs typeface="Arial"/>
                <a:sym typeface="Arial"/>
              </a:rPr>
              <a:t>Política DLP: El "Detector de Contrabando"</a:t>
            </a:r>
            <a:endParaRPr sz="1300">
              <a:solidFill>
                <a:schemeClr val="lt2"/>
              </a:solidFill>
              <a:latin typeface="Arial"/>
              <a:ea typeface="Arial"/>
              <a:cs typeface="Arial"/>
              <a:sym typeface="Arial"/>
            </a:endParaRPr>
          </a:p>
          <a:p>
            <a:pPr indent="0" lvl="0" marL="0" rtl="0" algn="l">
              <a:lnSpc>
                <a:spcPct val="115000"/>
              </a:lnSpc>
              <a:spcBef>
                <a:spcPts val="1200"/>
              </a:spcBef>
              <a:spcAft>
                <a:spcPts val="0"/>
              </a:spcAft>
              <a:buNone/>
            </a:pPr>
            <a:r>
              <a:rPr lang="en" sz="1100">
                <a:latin typeface="Arial"/>
                <a:ea typeface="Arial"/>
                <a:cs typeface="Arial"/>
                <a:sym typeface="Arial"/>
              </a:rPr>
              <a:t>DLP</a:t>
            </a:r>
            <a:r>
              <a:rPr b="0" lang="en" sz="1100">
                <a:latin typeface="Arial"/>
                <a:ea typeface="Arial"/>
                <a:cs typeface="Arial"/>
                <a:sym typeface="Arial"/>
              </a:rPr>
              <a:t> significa </a:t>
            </a:r>
            <a:r>
              <a:rPr b="0" i="1" lang="en" sz="1100">
                <a:latin typeface="Arial"/>
                <a:ea typeface="Arial"/>
                <a:cs typeface="Arial"/>
                <a:sym typeface="Arial"/>
              </a:rPr>
              <a:t>Data Loss Prevention</a:t>
            </a:r>
            <a:r>
              <a:rPr b="0" lang="en" sz="1100">
                <a:latin typeface="Arial"/>
                <a:ea typeface="Arial"/>
                <a:cs typeface="Arial"/>
                <a:sym typeface="Arial"/>
              </a:rPr>
              <a:t> (Prevención de Pérdida de Datos). Es una tecnología diseñada para evitar que la información valiosa salga de la empresa sin permiso.</a:t>
            </a:r>
            <a:endParaRPr b="0" sz="11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Char char="●"/>
            </a:pPr>
            <a:r>
              <a:rPr lang="en" sz="1100">
                <a:latin typeface="Arial"/>
                <a:ea typeface="Arial"/>
                <a:cs typeface="Arial"/>
                <a:sym typeface="Arial"/>
              </a:rPr>
              <a:t>¿Qué hicimos?:</a:t>
            </a:r>
            <a:r>
              <a:rPr b="0" lang="en" sz="1100">
                <a:latin typeface="Arial"/>
                <a:ea typeface="Arial"/>
                <a:cs typeface="Arial"/>
                <a:sym typeface="Arial"/>
              </a:rPr>
              <a:t> Configuramos un filtro que vigila la salida de internet. Si el sistema detecta que alguien intenta enviar una base de datos (tablas SQL) disfrazada de tráfico común (puertos HTTP), el "detector" lo bloquea automáticamente.</a:t>
            </a:r>
            <a:endParaRPr b="0" sz="1100">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rPr lang="en" sz="1100">
                <a:latin typeface="Arial"/>
                <a:ea typeface="Arial"/>
                <a:cs typeface="Arial"/>
                <a:sym typeface="Arial"/>
              </a:rPr>
              <a:t>En lenguaje simple:</a:t>
            </a:r>
            <a:r>
              <a:rPr b="0" lang="en" sz="1100">
                <a:latin typeface="Arial"/>
                <a:ea typeface="Arial"/>
                <a:cs typeface="Arial"/>
                <a:sym typeface="Arial"/>
              </a:rPr>
              <a:t> Es como un guardia de seguridad en la salida de una fábrica que revisa que nadie se lleve documentos confidenciales escondidos</a:t>
            </a:r>
            <a:r>
              <a:rPr b="0" lang="en" sz="1100">
                <a:solidFill>
                  <a:srgbClr val="000000"/>
                </a:solidFill>
                <a:latin typeface="Arial"/>
                <a:ea typeface="Arial"/>
                <a:cs typeface="Arial"/>
                <a:sym typeface="Arial"/>
              </a:rPr>
              <a:t> bajo el brazo.</a:t>
            </a:r>
            <a:endParaRPr b="0" sz="1100">
              <a:solidFill>
                <a:srgbClr val="000000"/>
              </a:solidFill>
              <a:latin typeface="Arial"/>
              <a:ea typeface="Arial"/>
              <a:cs typeface="Arial"/>
              <a:sym typeface="Arial"/>
            </a:endParaRPr>
          </a:p>
          <a:p>
            <a:pPr indent="0" lvl="0" marL="0" rtl="0" algn="ctr">
              <a:spcBef>
                <a:spcPts val="12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8"/>
          <p:cNvSpPr txBox="1"/>
          <p:nvPr>
            <p:ph type="title"/>
          </p:nvPr>
        </p:nvSpPr>
        <p:spPr>
          <a:xfrm>
            <a:off x="944232" y="419125"/>
            <a:ext cx="7294200" cy="88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Agradecimientos</a:t>
            </a:r>
            <a:endParaRPr>
              <a:solidFill>
                <a:schemeClr val="lt2"/>
              </a:solidFill>
            </a:endParaRPr>
          </a:p>
        </p:txBody>
      </p:sp>
      <p:sp>
        <p:nvSpPr>
          <p:cNvPr id="241" name="Google Shape;241;p48"/>
          <p:cNvSpPr txBox="1"/>
          <p:nvPr>
            <p:ph idx="1" type="subTitle"/>
          </p:nvPr>
        </p:nvSpPr>
        <p:spPr>
          <a:xfrm>
            <a:off x="1015182" y="1597475"/>
            <a:ext cx="7152300" cy="276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Arial"/>
                <a:ea typeface="Arial"/>
                <a:cs typeface="Arial"/>
                <a:sym typeface="Arial"/>
              </a:rPr>
              <a:t>Este proyecto es el resultado de un intenso proceso de aprendizaje facilitado por </a:t>
            </a:r>
            <a:r>
              <a:rPr b="1" lang="en" sz="1500">
                <a:solidFill>
                  <a:schemeClr val="lt1"/>
                </a:solidFill>
                <a:latin typeface="Arial"/>
                <a:ea typeface="Arial"/>
                <a:cs typeface="Arial"/>
                <a:sym typeface="Arial"/>
              </a:rPr>
              <a:t>4Geeks Academy</a:t>
            </a:r>
            <a:r>
              <a:rPr lang="en" sz="1500">
                <a:solidFill>
                  <a:schemeClr val="lt1"/>
                </a:solidFill>
                <a:latin typeface="Arial"/>
                <a:ea typeface="Arial"/>
                <a:cs typeface="Arial"/>
                <a:sym typeface="Arial"/>
              </a:rPr>
              <a:t>. Mi gratitud especial a </a:t>
            </a:r>
            <a:r>
              <a:rPr b="1" lang="en" sz="1500">
                <a:solidFill>
                  <a:schemeClr val="lt1"/>
                </a:solidFill>
                <a:latin typeface="Arial"/>
                <a:ea typeface="Arial"/>
                <a:cs typeface="Arial"/>
                <a:sym typeface="Arial"/>
              </a:rPr>
              <a:t>Daniela Maissi</a:t>
            </a:r>
            <a:r>
              <a:rPr lang="en" sz="1500">
                <a:solidFill>
                  <a:schemeClr val="lt1"/>
                </a:solidFill>
                <a:latin typeface="Arial"/>
                <a:ea typeface="Arial"/>
                <a:cs typeface="Arial"/>
                <a:sym typeface="Arial"/>
              </a:rPr>
              <a:t> y </a:t>
            </a:r>
            <a:r>
              <a:rPr b="1" lang="en" sz="1500">
                <a:solidFill>
                  <a:schemeClr val="lt1"/>
                </a:solidFill>
                <a:latin typeface="Arial"/>
                <a:ea typeface="Arial"/>
                <a:cs typeface="Arial"/>
                <a:sym typeface="Arial"/>
              </a:rPr>
              <a:t>Simón Cervantes</a:t>
            </a:r>
            <a:r>
              <a:rPr lang="en" sz="1500">
                <a:solidFill>
                  <a:schemeClr val="lt1"/>
                </a:solidFill>
                <a:latin typeface="Arial"/>
                <a:ea typeface="Arial"/>
                <a:cs typeface="Arial"/>
                <a:sym typeface="Arial"/>
              </a:rPr>
              <a:t>; su pasión por la ciberseguridad y su dedicación a la formación de nuevos profesionales han sido el motor de este trabajo. Gracias por enseñarnos que en seguridad informática, la curiosidad y la ética son nuestras mejores herramientas.</a:t>
            </a:r>
            <a:endParaRPr sz="1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p49"/>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GRACIAS…</a:t>
            </a:r>
            <a:endParaRPr/>
          </a:p>
        </p:txBody>
      </p:sp>
      <p:cxnSp>
        <p:nvCxnSpPr>
          <p:cNvPr id="247" name="Google Shape;247;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 LEGAL Y NORMATIVO</a:t>
            </a:r>
            <a:endParaRPr/>
          </a:p>
        </p:txBody>
      </p:sp>
      <p:sp>
        <p:nvSpPr>
          <p:cNvPr id="167" name="Google Shape;167;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lang="en" sz="1100">
                <a:latin typeface="Arial"/>
                <a:ea typeface="Arial"/>
                <a:cs typeface="Arial"/>
                <a:sym typeface="Arial"/>
              </a:rPr>
              <a:t>La auditoría se rige bajo:</a:t>
            </a:r>
            <a:endParaRPr sz="1100">
              <a:latin typeface="Arial"/>
              <a:ea typeface="Arial"/>
              <a:cs typeface="Arial"/>
              <a:sym typeface="Arial"/>
            </a:endParaRPr>
          </a:p>
          <a:p>
            <a:pPr indent="-298450" lvl="0" marL="457200" rtl="0" algn="l">
              <a:lnSpc>
                <a:spcPct val="115000"/>
              </a:lnSpc>
              <a:spcBef>
                <a:spcPts val="1200"/>
              </a:spcBef>
              <a:spcAft>
                <a:spcPts val="0"/>
              </a:spcAft>
              <a:buSzPts val="1100"/>
              <a:buFont typeface="Arial"/>
              <a:buChar char="●"/>
            </a:pPr>
            <a:r>
              <a:rPr b="1" lang="en" sz="1100">
                <a:latin typeface="Arial"/>
                <a:ea typeface="Arial"/>
                <a:cs typeface="Arial"/>
                <a:sym typeface="Arial"/>
              </a:rPr>
              <a:t>ISO/IEC 27001:</a:t>
            </a:r>
            <a:r>
              <a:rPr lang="en" sz="1100">
                <a:latin typeface="Arial"/>
                <a:ea typeface="Arial"/>
                <a:cs typeface="Arial"/>
                <a:sym typeface="Arial"/>
              </a:rPr>
              <a:t> Gestión de vulnerabilidades y controles de acceso.</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NIST SP 800-61:</a:t>
            </a:r>
            <a:r>
              <a:rPr lang="en" sz="1100">
                <a:latin typeface="Arial"/>
                <a:ea typeface="Arial"/>
                <a:cs typeface="Arial"/>
                <a:sym typeface="Arial"/>
              </a:rPr>
              <a:t> Guía de manejo de incidentes de seguridad.</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 sz="1100">
                <a:latin typeface="Arial"/>
                <a:ea typeface="Arial"/>
                <a:cs typeface="Arial"/>
                <a:sym typeface="Arial"/>
              </a:rPr>
              <a:t>Ley de Protección de Datos:</a:t>
            </a:r>
            <a:r>
              <a:rPr lang="en" sz="1100">
                <a:latin typeface="Arial"/>
                <a:ea typeface="Arial"/>
                <a:cs typeface="Arial"/>
                <a:sym typeface="Arial"/>
              </a:rPr>
              <a:t> Garantía de integridad en el almacenamiento de BD.</a:t>
            </a:r>
            <a:endParaRPr/>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8"/>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 PROBLEMA</a:t>
            </a:r>
            <a:endParaRPr/>
          </a:p>
        </p:txBody>
      </p:sp>
      <p:sp>
        <p:nvSpPr>
          <p:cNvPr id="174" name="Google Shape;174;p38"/>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01625" lvl="0" marL="1371600" rtl="0" algn="l">
              <a:spcBef>
                <a:spcPts val="0"/>
              </a:spcBef>
              <a:spcAft>
                <a:spcPts val="0"/>
              </a:spcAft>
              <a:buClr>
                <a:schemeClr val="accent2"/>
              </a:buClr>
              <a:buSzPts val="1150"/>
              <a:buChar char="●"/>
            </a:pPr>
            <a:r>
              <a:rPr lang="en"/>
              <a:t>Puertas de entrada abiertas sin vigilancia (Puertos desprotegidos).</a:t>
            </a:r>
            <a:endParaRPr/>
          </a:p>
          <a:p>
            <a:pPr indent="-301625" lvl="0" marL="1371600" rtl="0" algn="l">
              <a:spcBef>
                <a:spcPts val="0"/>
              </a:spcBef>
              <a:spcAft>
                <a:spcPts val="0"/>
              </a:spcAft>
              <a:buClr>
                <a:schemeClr val="accent2"/>
              </a:buClr>
              <a:buSzPts val="1150"/>
              <a:buChar char="●"/>
            </a:pPr>
            <a:r>
              <a:rPr lang="en"/>
              <a:t>Uso de llaves maestras fáciles de adivinar (Contraseñas por defecto).</a:t>
            </a:r>
            <a:endParaRPr/>
          </a:p>
          <a:p>
            <a:pPr indent="-301625" lvl="0" marL="1371600" rtl="0" algn="l">
              <a:spcBef>
                <a:spcPts val="0"/>
              </a:spcBef>
              <a:spcAft>
                <a:spcPts val="0"/>
              </a:spcAft>
              <a:buClr>
                <a:schemeClr val="accent2"/>
              </a:buClr>
              <a:buSzPts val="1150"/>
              <a:buChar char="●"/>
            </a:pPr>
            <a:r>
              <a:rPr lang="en"/>
              <a:t>Fuga de información técnica que ayudaba al atacante.</a:t>
            </a:r>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175" name="Google Shape;175;p3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76" name="Google Shape;176;p38"/>
          <p:cNvPicPr preferRelativeResize="0"/>
          <p:nvPr/>
        </p:nvPicPr>
        <p:blipFill>
          <a:blip r:embed="rId3">
            <a:alphaModFix/>
          </a:blip>
          <a:stretch>
            <a:fillRect/>
          </a:stretch>
        </p:blipFill>
        <p:spPr>
          <a:xfrm>
            <a:off x="1778463" y="1979500"/>
            <a:ext cx="5587076" cy="2793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9"/>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ANALISIS</a:t>
            </a:r>
            <a:r>
              <a:rPr lang="en"/>
              <a:t> </a:t>
            </a:r>
            <a:r>
              <a:rPr lang="en"/>
              <a:t>FORENSE</a:t>
            </a:r>
            <a:endParaRPr/>
          </a:p>
          <a:p>
            <a:pPr indent="0" lvl="0" marL="0" rtl="0" algn="l">
              <a:spcBef>
                <a:spcPts val="0"/>
              </a:spcBef>
              <a:spcAft>
                <a:spcPts val="0"/>
              </a:spcAft>
              <a:buNone/>
            </a:pPr>
            <a:r>
              <a:rPr lang="en"/>
              <a:t>(LA </a:t>
            </a:r>
            <a:r>
              <a:rPr lang="en"/>
              <a:t>INVESTIGACIÓN</a:t>
            </a:r>
            <a:r>
              <a:rPr lang="en"/>
              <a:t>)</a:t>
            </a:r>
            <a:endParaRPr/>
          </a:p>
        </p:txBody>
      </p:sp>
      <p:sp>
        <p:nvSpPr>
          <p:cNvPr id="182" name="Google Shape;182;p39"/>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01625" lvl="0" marL="1371600" rtl="0" algn="l">
              <a:spcBef>
                <a:spcPts val="0"/>
              </a:spcBef>
              <a:spcAft>
                <a:spcPts val="0"/>
              </a:spcAft>
              <a:buClr>
                <a:schemeClr val="accent2"/>
              </a:buClr>
              <a:buSzPts val="1150"/>
              <a:buChar char="●"/>
            </a:pPr>
            <a:r>
              <a:rPr lang="en"/>
              <a:t>Rastreo de actividades sospechosas en el sistema.</a:t>
            </a:r>
            <a:endParaRPr/>
          </a:p>
          <a:p>
            <a:pPr indent="-301625" lvl="0" marL="1371600" rtl="0" algn="l">
              <a:spcBef>
                <a:spcPts val="0"/>
              </a:spcBef>
              <a:spcAft>
                <a:spcPts val="0"/>
              </a:spcAft>
              <a:buClr>
                <a:schemeClr val="accent2"/>
              </a:buClr>
              <a:buSzPts val="1150"/>
              <a:buChar char="●"/>
            </a:pPr>
            <a:r>
              <a:rPr lang="en"/>
              <a:t>Detección y limpieza de herramientas ocultas de atacantes (Rootkits).</a:t>
            </a:r>
            <a:endParaRPr/>
          </a:p>
          <a:p>
            <a:pPr indent="-301625" lvl="0" marL="1371600" rtl="0" algn="l">
              <a:spcBef>
                <a:spcPts val="0"/>
              </a:spcBef>
              <a:spcAft>
                <a:spcPts val="0"/>
              </a:spcAft>
              <a:buClr>
                <a:schemeClr val="accent2"/>
              </a:buClr>
              <a:buSzPts val="1150"/>
              <a:buChar char="●"/>
            </a:pPr>
            <a:r>
              <a:rPr lang="en"/>
              <a:t>Análisis de "puntos ciegos" en la 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183" name="Google Shape;183;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4" name="Google Shape;184;p39"/>
          <p:cNvPicPr preferRelativeResize="0"/>
          <p:nvPr/>
        </p:nvPicPr>
        <p:blipFill>
          <a:blip r:embed="rId3">
            <a:alphaModFix/>
          </a:blip>
          <a:stretch>
            <a:fillRect/>
          </a:stretch>
        </p:blipFill>
        <p:spPr>
          <a:xfrm>
            <a:off x="4766975" y="2165175"/>
            <a:ext cx="3343629" cy="2551875"/>
          </a:xfrm>
          <a:prstGeom prst="rect">
            <a:avLst/>
          </a:prstGeom>
          <a:noFill/>
          <a:ln>
            <a:noFill/>
          </a:ln>
        </p:spPr>
      </p:pic>
      <p:pic>
        <p:nvPicPr>
          <p:cNvPr id="185" name="Google Shape;185;p39"/>
          <p:cNvPicPr preferRelativeResize="0"/>
          <p:nvPr/>
        </p:nvPicPr>
        <p:blipFill>
          <a:blip r:embed="rId4">
            <a:alphaModFix/>
          </a:blip>
          <a:stretch>
            <a:fillRect/>
          </a:stretch>
        </p:blipFill>
        <p:spPr>
          <a:xfrm>
            <a:off x="1201925" y="2130677"/>
            <a:ext cx="3145975" cy="2551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0"/>
          <p:cNvSpPr txBox="1"/>
          <p:nvPr>
            <p:ph type="title"/>
          </p:nvPr>
        </p:nvSpPr>
        <p:spPr>
          <a:xfrm>
            <a:off x="811425" y="467450"/>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 SE ENCONTRO?</a:t>
            </a:r>
            <a:endParaRPr/>
          </a:p>
        </p:txBody>
      </p:sp>
      <p:sp>
        <p:nvSpPr>
          <p:cNvPr id="191" name="Google Shape;191;p40"/>
          <p:cNvSpPr txBox="1"/>
          <p:nvPr>
            <p:ph idx="1" type="body"/>
          </p:nvPr>
        </p:nvSpPr>
        <p:spPr>
          <a:xfrm>
            <a:off x="856275" y="1246025"/>
            <a:ext cx="7172100" cy="303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latin typeface="Arial"/>
                <a:ea typeface="Arial"/>
                <a:cs typeface="Arial"/>
                <a:sym typeface="Arial"/>
              </a:rPr>
              <a:t>Imagina que el servidor es un edificio de oficinas con diferentes puertas (puertos). Cada puerta tiene una función: la puerta 80 es la Recepción (Web) y la 3306 es la Bóveda (Base de Datos).</a:t>
            </a:r>
            <a:endParaRPr sz="1100">
              <a:latin typeface="Arial"/>
              <a:ea typeface="Arial"/>
              <a:cs typeface="Arial"/>
              <a:sym typeface="Arial"/>
            </a:endParaRPr>
          </a:p>
          <a:p>
            <a:pPr indent="-298450" lvl="0" marL="457200" rtl="0" algn="l">
              <a:lnSpc>
                <a:spcPct val="115000"/>
              </a:lnSpc>
              <a:spcBef>
                <a:spcPts val="1200"/>
              </a:spcBef>
              <a:spcAft>
                <a:spcPts val="0"/>
              </a:spcAft>
              <a:buClr>
                <a:schemeClr val="lt1"/>
              </a:buClr>
              <a:buSzPts val="1100"/>
              <a:buFont typeface="Arial"/>
              <a:buAutoNum type="arabicPeriod"/>
            </a:pPr>
            <a:r>
              <a:rPr b="1" lang="en" sz="1100">
                <a:latin typeface="Arial"/>
                <a:ea typeface="Arial"/>
                <a:cs typeface="Arial"/>
                <a:sym typeface="Arial"/>
              </a:rPr>
              <a:t>Archivos de Registro Vacíos (Las cámaras de seguridad fueron borradas):</a:t>
            </a:r>
            <a:endParaRPr b="1"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 sz="1100">
                <a:latin typeface="Arial"/>
                <a:ea typeface="Arial"/>
                <a:cs typeface="Arial"/>
                <a:sym typeface="Arial"/>
              </a:rPr>
              <a:t>Lo que significa:</a:t>
            </a:r>
            <a:r>
              <a:rPr lang="en" sz="1100">
                <a:latin typeface="Arial"/>
                <a:ea typeface="Arial"/>
                <a:cs typeface="Arial"/>
                <a:sym typeface="Arial"/>
              </a:rPr>
              <a:t> Los archivos que deberían anotar quién entra y sale de la web (registros de inicio de sesión) están en blanco.</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 sz="1100">
                <a:latin typeface="Arial"/>
                <a:ea typeface="Arial"/>
                <a:cs typeface="Arial"/>
                <a:sym typeface="Arial"/>
              </a:rPr>
              <a:t>Riesgo:</a:t>
            </a:r>
            <a:r>
              <a:rPr lang="en" sz="1100">
                <a:latin typeface="Arial"/>
                <a:ea typeface="Arial"/>
                <a:cs typeface="Arial"/>
                <a:sym typeface="Arial"/>
              </a:rPr>
              <a:t> Esto es una señal de alerta roja. Es como si alguien entrara a una oficina y borrara las grabaciones de las cámaras. Indica que un intruso estuvo ahí y limpió sus huellas para que no sepamos qué hizo.</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 sz="1100">
                <a:latin typeface="Arial"/>
                <a:ea typeface="Arial"/>
                <a:cs typeface="Arial"/>
                <a:sym typeface="Arial"/>
              </a:rPr>
              <a:t>Impacto:</a:t>
            </a:r>
            <a:r>
              <a:rPr lang="en" sz="1100">
                <a:latin typeface="Arial"/>
                <a:ea typeface="Arial"/>
                <a:cs typeface="Arial"/>
                <a:sym typeface="Arial"/>
              </a:rPr>
              <a:t> Esto confirma que no fue un error técnico, sino una intrusión humana deliberada destinada a robar o manipular información sin ser detectada.</a:t>
            </a:r>
            <a:endParaRPr sz="1100">
              <a:latin typeface="Arial"/>
              <a:ea typeface="Arial"/>
              <a:cs typeface="Arial"/>
              <a:sym typeface="Arial"/>
            </a:endParaRPr>
          </a:p>
          <a:p>
            <a:pPr indent="0" lvl="0" marL="457200" rtl="0" algn="l">
              <a:lnSpc>
                <a:spcPct val="115000"/>
              </a:lnSpc>
              <a:spcBef>
                <a:spcPts val="1200"/>
              </a:spcBef>
              <a:spcAft>
                <a:spcPts val="1200"/>
              </a:spcAft>
              <a:buNone/>
            </a:pPr>
            <a:r>
              <a:t/>
            </a:r>
            <a:endParaRPr b="1" sz="1100">
              <a:latin typeface="Arial"/>
              <a:ea typeface="Arial"/>
              <a:cs typeface="Arial"/>
              <a:sym typeface="Arial"/>
            </a:endParaRPr>
          </a:p>
        </p:txBody>
      </p:sp>
      <p:cxnSp>
        <p:nvCxnSpPr>
          <p:cNvPr id="192" name="Google Shape;192;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1"/>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lt1"/>
              </a:buClr>
              <a:buSzPts val="1100"/>
              <a:buFont typeface="Arial"/>
              <a:buAutoNum type="arabicPeriod"/>
            </a:pPr>
            <a:r>
              <a:rPr b="1" lang="en" sz="1100">
                <a:latin typeface="Arial"/>
                <a:ea typeface="Arial"/>
                <a:cs typeface="Arial"/>
                <a:sym typeface="Arial"/>
              </a:rPr>
              <a:t>El Engaño del Puerto 80 (La Recepción ahora es una Bóveda disfrazada):</a:t>
            </a:r>
            <a:endParaRPr b="1"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 sz="1100">
                <a:latin typeface="Arial"/>
                <a:ea typeface="Arial"/>
                <a:cs typeface="Arial"/>
                <a:sym typeface="Arial"/>
              </a:rPr>
              <a:t>Lo que significa:</a:t>
            </a:r>
            <a:r>
              <a:rPr lang="en" sz="1100">
                <a:latin typeface="Arial"/>
                <a:ea typeface="Arial"/>
                <a:cs typeface="Arial"/>
                <a:sym typeface="Arial"/>
              </a:rPr>
              <a:t> Al reiniciar el servicio web (puerto 80), descubrimos que en lugar de comportarse como una página web, se comporta como una base de datos (MySQL).</a:t>
            </a:r>
            <a:endParaRPr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b="1" lang="en" sz="1100">
                <a:latin typeface="Arial"/>
                <a:ea typeface="Arial"/>
                <a:cs typeface="Arial"/>
                <a:sym typeface="Arial"/>
              </a:rPr>
              <a:t>Riesgo:</a:t>
            </a:r>
            <a:r>
              <a:rPr lang="en" sz="1100">
                <a:latin typeface="Arial"/>
                <a:ea typeface="Arial"/>
                <a:cs typeface="Arial"/>
                <a:sym typeface="Arial"/>
              </a:rPr>
              <a:t> El atacante movió el servicio de base de datos a una puerta que normalmente es pública. Esto se hace para "saltarse" los guardias (firewalls) que bloquean la puerta de la bóveda pero dejan abierta la de recepción.</a:t>
            </a:r>
            <a:endParaRPr sz="1100">
              <a:latin typeface="Arial"/>
              <a:ea typeface="Arial"/>
              <a:cs typeface="Arial"/>
              <a:sym typeface="Arial"/>
            </a:endParaRPr>
          </a:p>
          <a:p>
            <a:pPr indent="-298450" lvl="0" marL="457200" rtl="0" algn="l">
              <a:lnSpc>
                <a:spcPct val="115000"/>
              </a:lnSpc>
              <a:spcBef>
                <a:spcPts val="0"/>
              </a:spcBef>
              <a:spcAft>
                <a:spcPts val="0"/>
              </a:spcAft>
              <a:buClr>
                <a:schemeClr val="lt1"/>
              </a:buClr>
              <a:buSzPts val="1100"/>
              <a:buFont typeface="Arial"/>
              <a:buAutoNum type="arabicPeriod"/>
            </a:pPr>
            <a:r>
              <a:rPr b="1" lang="en" sz="1100">
                <a:latin typeface="Arial"/>
                <a:ea typeface="Arial"/>
                <a:cs typeface="Arial"/>
                <a:sym typeface="Arial"/>
              </a:rPr>
              <a:t>Intento de Borrar Huellas (Limpieza de la escena del crimen):</a:t>
            </a:r>
            <a:endParaRPr b="1" sz="1100">
              <a:latin typeface="Arial"/>
              <a:ea typeface="Arial"/>
              <a:cs typeface="Arial"/>
              <a:sym typeface="Arial"/>
            </a:endParaRPr>
          </a:p>
          <a:p>
            <a:pPr indent="-298450" lvl="1" marL="914400" rtl="0" algn="l">
              <a:lnSpc>
                <a:spcPct val="115000"/>
              </a:lnSpc>
              <a:spcBef>
                <a:spcPts val="0"/>
              </a:spcBef>
              <a:spcAft>
                <a:spcPts val="0"/>
              </a:spcAft>
              <a:buClr>
                <a:schemeClr val="lt1"/>
              </a:buClr>
              <a:buSzPts val="1100"/>
              <a:buFont typeface="Arial"/>
              <a:buChar char="○"/>
            </a:pPr>
            <a:r>
              <a:rPr lang="en" sz="1100">
                <a:latin typeface="Arial"/>
                <a:ea typeface="Arial"/>
                <a:cs typeface="Arial"/>
                <a:sym typeface="Arial"/>
              </a:rPr>
              <a:t>El atacante cambió temporalmente cómo funcionan los servicios para confundir a los auditores y luego intentó eliminar cualquier rastro de su actividad.</a:t>
            </a:r>
            <a:endParaRPr sz="1100">
              <a:latin typeface="Arial"/>
              <a:ea typeface="Arial"/>
              <a:cs typeface="Arial"/>
              <a:sym typeface="Arial"/>
            </a:endParaRPr>
          </a:p>
          <a:p>
            <a:pPr indent="0" lvl="0" marL="0" rtl="0" algn="l">
              <a:spcBef>
                <a:spcPts val="1200"/>
              </a:spcBef>
              <a:spcAft>
                <a:spcPts val="1600"/>
              </a:spcAft>
              <a:buNone/>
            </a:pPr>
            <a:r>
              <a:t/>
            </a:r>
            <a:endParaRPr/>
          </a:p>
        </p:txBody>
      </p:sp>
      <p:pic>
        <p:nvPicPr>
          <p:cNvPr id="198" name="Google Shape;198;p41"/>
          <p:cNvPicPr preferRelativeResize="0"/>
          <p:nvPr/>
        </p:nvPicPr>
        <p:blipFill>
          <a:blip r:embed="rId3">
            <a:alphaModFix/>
          </a:blip>
          <a:stretch>
            <a:fillRect/>
          </a:stretch>
        </p:blipFill>
        <p:spPr>
          <a:xfrm>
            <a:off x="1463600" y="3344200"/>
            <a:ext cx="6012425" cy="1045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4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Red Team </a:t>
            </a:r>
            <a:endParaRPr/>
          </a:p>
          <a:p>
            <a:pPr indent="0" lvl="0" marL="0" rtl="0" algn="l">
              <a:spcBef>
                <a:spcPts val="0"/>
              </a:spcBef>
              <a:spcAft>
                <a:spcPts val="0"/>
              </a:spcAft>
              <a:buNone/>
            </a:pPr>
            <a:r>
              <a:rPr lang="en"/>
              <a:t>(Simulacro de Ataque)</a:t>
            </a:r>
            <a:endParaRPr/>
          </a:p>
        </p:txBody>
      </p:sp>
      <p:sp>
        <p:nvSpPr>
          <p:cNvPr id="204" name="Google Shape;204;p42"/>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01625" lvl="0" marL="1371600" rtl="0" algn="l">
              <a:spcBef>
                <a:spcPts val="0"/>
              </a:spcBef>
              <a:spcAft>
                <a:spcPts val="0"/>
              </a:spcAft>
              <a:buClr>
                <a:schemeClr val="accent2"/>
              </a:buClr>
              <a:buSzPts val="1150"/>
              <a:buChar char="●"/>
            </a:pPr>
            <a:r>
              <a:rPr lang="en"/>
              <a:t>Simulación de un robo de identidad digital.</a:t>
            </a:r>
            <a:endParaRPr/>
          </a:p>
          <a:p>
            <a:pPr indent="-301625" lvl="0" marL="1371600" rtl="0" algn="l">
              <a:spcBef>
                <a:spcPts val="0"/>
              </a:spcBef>
              <a:spcAft>
                <a:spcPts val="0"/>
              </a:spcAft>
              <a:buClr>
                <a:schemeClr val="accent2"/>
              </a:buClr>
              <a:buSzPts val="1150"/>
              <a:buChar char="●"/>
            </a:pPr>
            <a:r>
              <a:rPr lang="en"/>
              <a:t>Intento de acceso a la base de datos central.</a:t>
            </a:r>
            <a:endParaRPr/>
          </a:p>
          <a:p>
            <a:pPr indent="-301625" lvl="0" marL="1371600" rtl="0" algn="l">
              <a:spcBef>
                <a:spcPts val="0"/>
              </a:spcBef>
              <a:spcAft>
                <a:spcPts val="0"/>
              </a:spcAft>
              <a:buClr>
                <a:schemeClr val="accent2"/>
              </a:buClr>
              <a:buSzPts val="1150"/>
              <a:buChar char="●"/>
            </a:pPr>
            <a:r>
              <a:rPr lang="en"/>
              <a:t>Demostración de cómo un pequeño descuido puede comprometer todo el servidor.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205" name="Google Shape;205;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06" name="Google Shape;206;p42"/>
          <p:cNvPicPr preferRelativeResize="0"/>
          <p:nvPr/>
        </p:nvPicPr>
        <p:blipFill>
          <a:blip r:embed="rId3">
            <a:alphaModFix/>
          </a:blip>
          <a:stretch>
            <a:fillRect/>
          </a:stretch>
        </p:blipFill>
        <p:spPr>
          <a:xfrm>
            <a:off x="2447550" y="2171525"/>
            <a:ext cx="4789225" cy="2702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 Blue Team (El Escudo de Protección)</a:t>
            </a:r>
            <a:endParaRPr/>
          </a:p>
        </p:txBody>
      </p:sp>
      <p:sp>
        <p:nvSpPr>
          <p:cNvPr id="212" name="Google Shape;212;p4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301625" lvl="0" marL="1371600" rtl="0" algn="l">
              <a:spcBef>
                <a:spcPts val="0"/>
              </a:spcBef>
              <a:spcAft>
                <a:spcPts val="0"/>
              </a:spcAft>
              <a:buClr>
                <a:schemeClr val="lt1"/>
              </a:buClr>
              <a:buSzPts val="1150"/>
              <a:buChar char="●"/>
            </a:pPr>
            <a:r>
              <a:rPr b="1" lang="en" sz="1100">
                <a:latin typeface="Arial"/>
                <a:ea typeface="Arial"/>
                <a:cs typeface="Arial"/>
                <a:sym typeface="Arial"/>
              </a:rPr>
              <a:t>Control de Identidad:</a:t>
            </a:r>
            <a:r>
              <a:rPr lang="en" sz="1100">
                <a:latin typeface="Arial"/>
                <a:ea typeface="Arial"/>
                <a:cs typeface="Arial"/>
                <a:sym typeface="Arial"/>
              </a:rPr>
              <a:t> Solo personal autorizado puede "llamar" al servidor (Hardening de SSH).</a:t>
            </a:r>
            <a:endParaRPr sz="1100">
              <a:latin typeface="Arial"/>
              <a:ea typeface="Arial"/>
              <a:cs typeface="Arial"/>
              <a:sym typeface="Arial"/>
            </a:endParaRPr>
          </a:p>
          <a:p>
            <a:pPr indent="-301625" lvl="0" marL="1371600" rtl="0" algn="l">
              <a:spcBef>
                <a:spcPts val="0"/>
              </a:spcBef>
              <a:spcAft>
                <a:spcPts val="0"/>
              </a:spcAft>
              <a:buClr>
                <a:schemeClr val="lt1"/>
              </a:buClr>
              <a:buSzPts val="1150"/>
              <a:buChar char="●"/>
            </a:pPr>
            <a:r>
              <a:rPr b="1" lang="en" sz="1100">
                <a:latin typeface="Arial"/>
                <a:ea typeface="Arial"/>
                <a:cs typeface="Arial"/>
                <a:sym typeface="Arial"/>
              </a:rPr>
              <a:t>Caja Fuerte:</a:t>
            </a:r>
            <a:r>
              <a:rPr lang="en" sz="1100">
                <a:latin typeface="Arial"/>
                <a:ea typeface="Arial"/>
                <a:cs typeface="Arial"/>
                <a:sym typeface="Arial"/>
              </a:rPr>
              <a:t> Se puso llave y candado a la base de datos (MariaDB Segura).</a:t>
            </a:r>
            <a:endParaRPr sz="1100">
              <a:latin typeface="Arial"/>
              <a:ea typeface="Arial"/>
              <a:cs typeface="Arial"/>
              <a:sym typeface="Arial"/>
            </a:endParaRPr>
          </a:p>
          <a:p>
            <a:pPr indent="-301625" lvl="0" marL="1371600" rtl="0" algn="l">
              <a:spcBef>
                <a:spcPts val="0"/>
              </a:spcBef>
              <a:spcAft>
                <a:spcPts val="0"/>
              </a:spcAft>
              <a:buClr>
                <a:schemeClr val="lt1"/>
              </a:buClr>
              <a:buSzPts val="1150"/>
              <a:buChar char="●"/>
            </a:pPr>
            <a:r>
              <a:rPr b="1" lang="en" sz="1100">
                <a:latin typeface="Arial"/>
                <a:ea typeface="Arial"/>
                <a:cs typeface="Arial"/>
                <a:sym typeface="Arial"/>
              </a:rPr>
              <a:t>Muro Perimetral:</a:t>
            </a:r>
            <a:r>
              <a:rPr lang="en" sz="1100">
                <a:latin typeface="Arial"/>
                <a:ea typeface="Arial"/>
                <a:cs typeface="Arial"/>
                <a:sym typeface="Arial"/>
              </a:rPr>
              <a:t> Activación de un filtro que solo deja pasar lo conocido (Firewall UFW).</a:t>
            </a:r>
            <a:endParaRPr sz="11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213" name="Google Shape;213;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14" name="Google Shape;214;p43"/>
          <p:cNvPicPr preferRelativeResize="0"/>
          <p:nvPr/>
        </p:nvPicPr>
        <p:blipFill>
          <a:blip r:embed="rId3">
            <a:alphaModFix/>
          </a:blip>
          <a:stretch>
            <a:fillRect/>
          </a:stretch>
        </p:blipFill>
        <p:spPr>
          <a:xfrm>
            <a:off x="555088" y="2193275"/>
            <a:ext cx="3705224" cy="2440575"/>
          </a:xfrm>
          <a:prstGeom prst="rect">
            <a:avLst/>
          </a:prstGeom>
          <a:noFill/>
          <a:ln>
            <a:noFill/>
          </a:ln>
        </p:spPr>
      </p:pic>
      <p:pic>
        <p:nvPicPr>
          <p:cNvPr id="215" name="Google Shape;215;p43"/>
          <p:cNvPicPr preferRelativeResize="0"/>
          <p:nvPr/>
        </p:nvPicPr>
        <p:blipFill>
          <a:blip r:embed="rId4">
            <a:alphaModFix/>
          </a:blip>
          <a:stretch>
            <a:fillRect/>
          </a:stretch>
        </p:blipFill>
        <p:spPr>
          <a:xfrm>
            <a:off x="4260297" y="3159625"/>
            <a:ext cx="4505475" cy="507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4"/>
          <p:cNvSpPr txBox="1"/>
          <p:nvPr>
            <p:ph type="ctrTitle"/>
          </p:nvPr>
        </p:nvSpPr>
        <p:spPr>
          <a:xfrm>
            <a:off x="1196175" y="1016750"/>
            <a:ext cx="6746700" cy="246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Plan de respúesta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